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7" r:id="rId26"/>
    <p:sldId id="281" r:id="rId27"/>
    <p:sldId id="282" r:id="rId28"/>
    <p:sldId id="283" r:id="rId29"/>
    <p:sldId id="284" r:id="rId30"/>
    <p:sldId id="286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A1EF629-F350-4916-93AB-7A81C62554DE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9BADFE-3D0E-4668-B16F-8F45645037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0844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2590800"/>
            <a:ext cx="5486400" cy="1470025"/>
          </a:xfrm>
        </p:spPr>
        <p:txBody>
          <a:bodyPr>
            <a:normAutofit/>
          </a:bodyPr>
          <a:lstStyle>
            <a:lvl1pPr algn="l">
              <a:defRPr sz="3000" b="1" i="0">
                <a:latin typeface="Myriad Pro"/>
                <a:cs typeface="Myriad Pro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878262"/>
            <a:ext cx="5486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3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55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620000" cy="1143000"/>
          </a:xfrm>
        </p:spPr>
        <p:txBody>
          <a:bodyPr/>
          <a:lstStyle>
            <a:lvl1pPr algn="l">
              <a:defRPr sz="3400" b="0" i="0">
                <a:latin typeface="Myriad Pro"/>
                <a:cs typeface="Myriad Pro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7620000" cy="4495800"/>
          </a:xfrm>
        </p:spPr>
        <p:txBody>
          <a:bodyPr/>
          <a:lstStyle>
            <a:lvl1pPr>
              <a:buFont typeface="Arial"/>
              <a:buChar char="•"/>
              <a:defRPr sz="2800" b="0" i="0">
                <a:latin typeface="Myriad Pro"/>
                <a:cs typeface="Myriad Pro"/>
              </a:defRPr>
            </a:lvl1pPr>
            <a:lvl2pPr>
              <a:defRPr sz="2600" b="0" i="0">
                <a:latin typeface="Myriad Pro"/>
                <a:cs typeface="Myriad Pro"/>
              </a:defRPr>
            </a:lvl2pPr>
            <a:lvl3pPr>
              <a:defRPr b="0" i="0">
                <a:latin typeface="Myriad Pro"/>
                <a:cs typeface="Myriad Pro"/>
              </a:defRPr>
            </a:lvl3pPr>
            <a:lvl4pPr>
              <a:defRPr b="0" i="0">
                <a:latin typeface="Myriad Pro"/>
                <a:cs typeface="Myriad Pro"/>
              </a:defRPr>
            </a:lvl4pPr>
            <a:lvl5pPr>
              <a:defRPr b="0" i="0">
                <a:latin typeface="Myriad Pro"/>
                <a:cs typeface="Myriad Pro"/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9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02BF096-5052-4D35-A43A-D7FCC06F591C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0BC240A-5657-4F06-A91A-0589D33006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54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8486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8263C2E-82FE-4CB4-8AFE-3EC1F0E814CF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A348B42-3B82-4BBF-9957-B05620151E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934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848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9EBAA431-F7A5-4240-A0B0-6D8E277E0618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55DD3BD-8282-4407-BB74-6598C2939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653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9163ED69-6388-4D71-AD91-F731E5EAED39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E34035B-64E9-4165-97EC-8E4D70A8E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09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9C61B07-0F9B-401A-B068-36566D57C6AD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5908E0D-8A5A-43A9-89C8-798F4057B4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75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2889987-F5F8-4EF8-AA58-321A8609367A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112601C-3D61-496C-836B-B69D8FA0DE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51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26A2FA2-2475-454E-9AC5-6D9A325CA61A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83A2582-399D-4A11-A07D-E4A320F2C0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15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594A5E8-8354-46D6-A63E-0AC6437FE65D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4EED991-257B-4C92-82E1-F2683094A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66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B44B7CF-BEE6-4FC1-B1AF-147BB1592335}" type="datetime1">
              <a:rPr lang="en-US"/>
              <a:pPr>
                <a:defRPr/>
              </a:pPr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CFB08B-8CB3-4C92-9A3F-D0C2F69307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442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InFormal-PPT-template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6858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6800" y="1905000"/>
            <a:ext cx="762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3400" kern="1200" dirty="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Business Management Workshop 2015</a:t>
            </a:r>
            <a:endParaRPr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1905000" y="3878263"/>
            <a:ext cx="5486400" cy="1752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ROBINVALE </a:t>
            </a:r>
            <a:r>
              <a:rPr lang="en-US" dirty="0"/>
              <a:t>COLLEGE - WATSONIA</a:t>
            </a:r>
          </a:p>
          <a:p>
            <a:pPr>
              <a:defRPr/>
            </a:pPr>
            <a:r>
              <a:rPr lang="en-US" sz="3900" b="1" dirty="0" smtClean="0"/>
              <a:t>Session Two</a:t>
            </a:r>
            <a:endParaRPr lang="en-US" sz="3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9"/>
          <p:cNvSpPr>
            <a:spLocks noGrp="1"/>
          </p:cNvSpPr>
          <p:nvPr>
            <p:ph type="title"/>
          </p:nvPr>
        </p:nvSpPr>
        <p:spPr>
          <a:xfrm>
            <a:off x="2627784" y="114300"/>
            <a:ext cx="7620000" cy="1143000"/>
          </a:xfrm>
        </p:spPr>
        <p:txBody>
          <a:bodyPr/>
          <a:lstStyle/>
          <a:p>
            <a:r>
              <a:rPr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Unit 4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–</a:t>
            </a:r>
            <a:r>
              <a:rPr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we're </a:t>
            </a:r>
            <a:r>
              <a:rPr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rollin</a:t>
            </a:r>
            <a:r>
              <a:rPr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' again</a:t>
            </a:r>
          </a:p>
        </p:txBody>
      </p:sp>
      <p:sp>
        <p:nvSpPr>
          <p:cNvPr id="12291" name="Content Placeholder 10"/>
          <p:cNvSpPr>
            <a:spLocks noGrp="1"/>
          </p:cNvSpPr>
          <p:nvPr>
            <p:ph idx="1"/>
          </p:nvPr>
        </p:nvSpPr>
        <p:spPr>
          <a:xfrm>
            <a:off x="323528" y="2564904"/>
            <a:ext cx="7620000" cy="44958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Still fresh in your minds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Lets unpack the 2 areas of study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latin typeface="Myriad Pro" charset="0"/>
              <a:ea typeface="ＭＳ Ｐゴシック" charset="-128"/>
              <a:cs typeface="Myriad Pro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The Human Resource Function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>
              <a:latin typeface="Myriad Pro" charset="0"/>
              <a:ea typeface="ＭＳ Ｐゴシック" charset="-128"/>
              <a:cs typeface="Myriad Pro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The Management of Change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77" y="1052736"/>
            <a:ext cx="2964443" cy="1996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Area of Study One</a:t>
            </a:r>
            <a:b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</a:b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Human Resource Management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5038"/>
            <a:ext cx="7620000" cy="4195762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Large scale organisations operate with: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AU" dirty="0" smtClean="0"/>
              <a:t>Land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AU" dirty="0" smtClean="0"/>
              <a:t>Labour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AU" dirty="0" smtClean="0"/>
              <a:t>Capital (finances, buildings &amp; machines)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AU" dirty="0"/>
          </a:p>
          <a:p>
            <a:pPr marL="514350" indent="-514350">
              <a:buFont typeface="+mj-lt"/>
              <a:buAutoNum type="arabicPeriod"/>
              <a:defRPr/>
            </a:pPr>
            <a:endParaRPr lang="en-AU" dirty="0" smtClean="0"/>
          </a:p>
          <a:p>
            <a:pPr marL="0" indent="0">
              <a:buFont typeface="Arial"/>
              <a:buNone/>
              <a:defRPr/>
            </a:pPr>
            <a:r>
              <a:rPr lang="en-AU" dirty="0" smtClean="0"/>
              <a:t>Labour is the Human Resources they use to complete their operations.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Human Resources are VALUABLE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Trained, happy workers are productive.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Productive workers help managers to achieve their objectives.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Lack of skilled labour will lead to production shortfalls, poor returns and high turnover.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Shareholders look at corporations with good HR backgrounds favourably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What Employees Want?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 good work environment that has safety as a priority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Money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 career pathway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Job Security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Work / Life Balance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HR and Ethics and Socially Responsible Management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Business Ethics has been covered extensively this year.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Realise -  the meltdown of the European Union and slowing of the Chinese economy has caused our share valuations to fall extensively this year.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Don’t know what the European Union (EU) is?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Answer = a group of countries that joined together and have the same currency called the Euro.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Ethics and the EU, what have they got to do with management??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Ethics relate to the way a business is conducted.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If a company has plunging share prices, they may consider short term measures to ‘prop up’ their share valuations.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In the past, many directors used unethical measures to keep shareholders happy, James Hardy is a good example.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Ethics – How can I see it in action?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In Human Resource Departments we see the evidence of ethical organisations.</a:t>
            </a:r>
          </a:p>
          <a:p>
            <a:pPr>
              <a:defRPr/>
            </a:pPr>
            <a:r>
              <a:rPr lang="en-AU" dirty="0" smtClean="0"/>
              <a:t>Equal Opportunity</a:t>
            </a:r>
          </a:p>
          <a:p>
            <a:pPr>
              <a:defRPr/>
            </a:pPr>
            <a:r>
              <a:rPr lang="en-AU" dirty="0" smtClean="0"/>
              <a:t>Policies (Bullying, smoking </a:t>
            </a:r>
            <a:r>
              <a:rPr lang="en-AU" dirty="0" err="1" smtClean="0"/>
              <a:t>etc</a:t>
            </a:r>
            <a:r>
              <a:rPr lang="en-AU" dirty="0" smtClean="0"/>
              <a:t>)</a:t>
            </a:r>
          </a:p>
          <a:p>
            <a:pPr>
              <a:defRPr/>
            </a:pPr>
            <a:r>
              <a:rPr lang="en-AU" dirty="0" smtClean="0"/>
              <a:t>Salary sacrificing</a:t>
            </a:r>
          </a:p>
          <a:p>
            <a:pPr>
              <a:defRPr/>
            </a:pPr>
            <a:r>
              <a:rPr lang="en-AU" dirty="0" smtClean="0"/>
              <a:t>Unpaid leave</a:t>
            </a:r>
          </a:p>
          <a:p>
            <a:pPr>
              <a:defRPr/>
            </a:pPr>
            <a:r>
              <a:rPr lang="en-AU" dirty="0" smtClean="0"/>
              <a:t>Training, Training, Training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Social responsibility in HR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Policies that allow employees to work for the community</a:t>
            </a:r>
          </a:p>
          <a:p>
            <a:pPr marL="0" indent="0">
              <a:buFont typeface="Arial"/>
              <a:buNone/>
              <a:defRPr/>
            </a:pPr>
            <a:r>
              <a:rPr lang="en-AU" dirty="0" err="1" smtClean="0"/>
              <a:t>Eg</a:t>
            </a:r>
            <a:r>
              <a:rPr lang="en-AU" dirty="0" smtClean="0"/>
              <a:t>; CFA, Army reserve &amp; St John Ambulance</a:t>
            </a:r>
          </a:p>
          <a:p>
            <a:pPr marL="0" indent="0">
              <a:buFont typeface="Arial"/>
              <a:buNone/>
              <a:defRPr/>
            </a:pPr>
            <a:endParaRPr lang="en-AU" dirty="0"/>
          </a:p>
          <a:p>
            <a:pPr>
              <a:defRPr/>
            </a:pPr>
            <a:r>
              <a:rPr lang="en-AU" dirty="0" smtClean="0"/>
              <a:t>Donations to charity</a:t>
            </a:r>
          </a:p>
          <a:p>
            <a:pPr>
              <a:defRPr/>
            </a:pPr>
            <a:r>
              <a:rPr lang="en-AU" dirty="0" smtClean="0"/>
              <a:t>Membership of alliances like the Greenhouse Challenge for diesel users that want to lower their carbon footprint (Linfox)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Motivation Theories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Maslow</a:t>
            </a:r>
          </a:p>
          <a:p>
            <a:pPr>
              <a:defRPr/>
            </a:pPr>
            <a:r>
              <a:rPr lang="en-AU" dirty="0" smtClean="0"/>
              <a:t>Herzberg</a:t>
            </a:r>
          </a:p>
          <a:p>
            <a:pPr marL="0" indent="0">
              <a:buFont typeface="Arial"/>
              <a:buNone/>
              <a:defRPr/>
            </a:pPr>
            <a:r>
              <a:rPr lang="en-AU" dirty="0"/>
              <a:t> </a:t>
            </a:r>
            <a:r>
              <a:rPr lang="en-AU" dirty="0" smtClean="0"/>
              <a:t>   &amp;</a:t>
            </a:r>
          </a:p>
          <a:p>
            <a:pPr>
              <a:defRPr/>
            </a:pPr>
            <a:r>
              <a:rPr lang="en-AU" dirty="0" smtClean="0"/>
              <a:t>Locke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Maslow’s Theory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Hierarchy of needs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When base order needs are met we strive for the higher order needs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uses the Maslow reasoning to establish where each worker is at and then apply strategies to motivate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Herzberg’s Theory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Hygiene Factors</a:t>
            </a: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that can cause dissatisfaction of workers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Don’t increase satisfaction but if lacking, cause dissatisfaction (money, conditions)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</a:t>
            </a: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Motivating Factors </a:t>
            </a: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for satisfaction of workers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Can increase satisfaction (achievement, recognition, responsibility)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Locke’s Theory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should be clear about their objectives before using motivation theories.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SMART objectives are favoured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Specific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Measurable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Achievable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Realistic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Time-Related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331640" y="980728"/>
            <a:ext cx="7620000" cy="3271664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Lets have a revision exercise to ensure we know how to outline a motivation theory and apply it into practice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Session 2    QUESTION ONE</a:t>
            </a: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843" y="3140968"/>
            <a:ext cx="6191250" cy="3486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Employment Cycle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 cycle where employees join a large scale corporation, work for it and eventually depart.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Revise the way employees are hired, how their jobs are designed and the various induction processes involved.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Revise training and how it works for both the employee and the organisation.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Employment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Revise appraisal methods for employee efficiency in the organisation</a:t>
            </a:r>
          </a:p>
          <a:p>
            <a:pPr>
              <a:defRPr/>
            </a:pPr>
            <a:r>
              <a:rPr lang="en-AU" dirty="0" smtClean="0"/>
              <a:t>Revise the termination phase of the employment cycle and…….</a:t>
            </a:r>
          </a:p>
          <a:p>
            <a:pPr marL="0" indent="0">
              <a:buFont typeface="Arial"/>
              <a:buNone/>
              <a:defRPr/>
            </a:pPr>
            <a:r>
              <a:rPr lang="en-AU" dirty="0"/>
              <a:t>r</a:t>
            </a:r>
            <a:r>
              <a:rPr lang="en-AU" dirty="0" smtClean="0"/>
              <a:t>ecall why we need feedback from employees that leave our corporation.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Employee Relations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Also called Workplace Relations or Industrial Relations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Refers to how employees and employers negotiate about wages and conditions.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Lets have Employee Relations in a ‘nutshell’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066800" y="701824"/>
            <a:ext cx="7620000" cy="1143000"/>
          </a:xfrm>
        </p:spPr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Employee Relations in a nutshell!!!!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Enterprise Bargaining Agreements from the Howard era – still binding but not created anymore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Fair Work Act 2009 created by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Gillard 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Labor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Government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and approves agreements and reviews awards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.</a:t>
            </a: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Unions – still negotiate for members for conditions of work and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wages</a:t>
            </a: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QUESTION 2 RELATES TO THIS TOPIC AND CAN BE DONE AT HOME FOR REVISION.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Area of Study Two</a:t>
            </a:r>
            <a:b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</a:b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Management of Change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Organisations that encompass change and adapt to the environment they operate in are successful in 2016.</a:t>
            </a:r>
          </a:p>
          <a:p>
            <a:pPr marL="0" indent="0">
              <a:buNone/>
            </a:pP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Quite often a change in location, building or management can see an organisation prosper.</a:t>
            </a:r>
          </a:p>
          <a:p>
            <a:pPr marL="0" indent="0">
              <a:buNone/>
            </a:pP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What is important, is how that change is managed.</a:t>
            </a: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1229494" y="24788"/>
            <a:ext cx="7620000" cy="1143000"/>
          </a:xfrm>
        </p:spPr>
        <p:txBody>
          <a:bodyPr/>
          <a:lstStyle/>
          <a:p>
            <a:pPr algn="ctr"/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Change in Organisations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187624" y="1193800"/>
            <a:ext cx="7620000" cy="4495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process that alters the current state of an organisation and leaves it in a new position.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Think about it, use a company you know as the example. Rays Outdoors was taken over by the Super Retail Group.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Sale price = A$50mil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Was this takeover a success or failure???????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97400"/>
            <a:ext cx="8686800" cy="226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Change in Organisations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066800" y="1911601"/>
            <a:ext cx="7620000" cy="44958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Let’s not just talk it up, lets back it up!!!!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CEO Peter 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Birtles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of the Super Retail Group has become the Australian CEO of the year.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Listen to the description of this manager and what makes him a leader of change.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Forces that Drive Change.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Driving Forces </a:t>
            </a: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apply pressure that creates a need for change to occur.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This decision </a:t>
            </a: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is one that management must make carefully.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Driving Forces </a:t>
            </a: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can come from the Internal Environment, the External Environment or the Macro Environment.</a:t>
            </a:r>
            <a:endParaRPr lang="en-AU" altLang="en-US" b="1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7620000" cy="1143000"/>
          </a:xfrm>
        </p:spPr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Forces that Restrain Change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403648" y="1340768"/>
            <a:ext cx="7620000" cy="280831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There are </a:t>
            </a:r>
            <a:r>
              <a:rPr lang="en-AU" altLang="en-US" b="1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Restraining Forces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that hinder the pressure for change in an organisation.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Restraining forces can also come from the Internal Environment, The External Operating Environment and the Macro Environment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01970"/>
            <a:ext cx="3528392" cy="2646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Change Management Strategies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Recall low risk and high risk practices for managing or avoiding change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Risk, Risk, Risk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!!!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 reduction in risk may be costly, but in the long term, more cost effective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.</a:t>
            </a: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0"/>
            <a:ext cx="7620000" cy="1143000"/>
          </a:xfrm>
        </p:spPr>
        <p:txBody>
          <a:bodyPr/>
          <a:lstStyle/>
          <a:p>
            <a:r>
              <a:rPr lang="en-AU" altLang="en-US" dirty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Change Management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908720"/>
            <a:ext cx="7620000" cy="4495800"/>
          </a:xfrm>
        </p:spPr>
        <p:txBody>
          <a:bodyPr/>
          <a:lstStyle/>
          <a:p>
            <a:r>
              <a:rPr lang="en-AU" dirty="0" smtClean="0"/>
              <a:t>James </a:t>
            </a:r>
            <a:r>
              <a:rPr lang="en-AU" dirty="0" err="1" smtClean="0"/>
              <a:t>Hardie</a:t>
            </a:r>
            <a:r>
              <a:rPr lang="en-AU" dirty="0" smtClean="0"/>
              <a:t> director M </a:t>
            </a:r>
            <a:r>
              <a:rPr lang="en-AU" dirty="0" err="1" smtClean="0"/>
              <a:t>Hellicar</a:t>
            </a:r>
            <a:r>
              <a:rPr lang="en-AU" dirty="0" smtClean="0"/>
              <a:t> was found liable of misleading and deceptive conduct.</a:t>
            </a:r>
          </a:p>
          <a:p>
            <a:r>
              <a:rPr lang="en-AU" dirty="0" smtClean="0"/>
              <a:t>Ms </a:t>
            </a:r>
            <a:r>
              <a:rPr lang="en-AU" dirty="0" err="1" smtClean="0"/>
              <a:t>Hellicar</a:t>
            </a:r>
            <a:r>
              <a:rPr lang="en-AU" dirty="0" smtClean="0"/>
              <a:t> tried to divert funds away from asbestosis sufferers after her company was found guilty of exposing customers to asbestos.</a:t>
            </a:r>
          </a:p>
          <a:p>
            <a:r>
              <a:rPr lang="en-AU" dirty="0" smtClean="0"/>
              <a:t>Times have changed, social responsibility is now a part of corporate life.</a:t>
            </a:r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77536"/>
            <a:ext cx="4753372" cy="26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7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Kotter’s 8 step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You have studied it, done a SAC with 2 questions on this and…………….. 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Forgotten it</a:t>
            </a:r>
            <a:r>
              <a:rPr lang="en-AU" dirty="0" smtClean="0"/>
              <a:t>???</a:t>
            </a:r>
          </a:p>
          <a:p>
            <a:pPr>
              <a:defRPr/>
            </a:pPr>
            <a:endParaRPr lang="en-AU" dirty="0"/>
          </a:p>
          <a:p>
            <a:pPr>
              <a:defRPr/>
            </a:pPr>
            <a:r>
              <a:rPr lang="en-AU" dirty="0" err="1" smtClean="0"/>
              <a:t>Kotter’s</a:t>
            </a:r>
            <a:r>
              <a:rPr lang="en-AU" dirty="0" smtClean="0"/>
              <a:t> model is the one we need to know for the exam. Make some cue cards that summarise it and be prepared to apply it.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Issues in Change Management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Today, business is faced with many opportunities and threats that have the power to change it considerably.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Last night on the ABC news, a portion of the program was devoted to the way consumers are changing their buying patterns.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modern consumer is buying more things online and having them delivered saving time and energy.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Issues in Change Management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must look at all areas that have the power to affect its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Social Responsibility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Ethics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Globalisation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Technology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Business Structures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Issues in Change Management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You have all looked at particular organisation and a change that is occurring in that industry or market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Keep this organisation in  mind as you start to review past exams and do the practice exams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in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coming revision periods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55504"/>
            <a:ext cx="7620000" cy="798984"/>
          </a:xfrm>
        </p:spPr>
        <p:txBody>
          <a:bodyPr/>
          <a:lstStyle/>
          <a:p>
            <a:pPr algn="ctr"/>
            <a:r>
              <a:rPr lang="en-AU" dirty="0" smtClean="0"/>
              <a:t>Question 3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If time permits, in groups of 2 attempt this question.</a:t>
            </a:r>
          </a:p>
          <a:p>
            <a:endParaRPr lang="en-AU" dirty="0"/>
          </a:p>
          <a:p>
            <a:r>
              <a:rPr lang="en-AU" dirty="0" smtClean="0"/>
              <a:t>There is a solution guide at the back of the question sheets.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834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1217</Words>
  <Application>Microsoft Office PowerPoint</Application>
  <PresentationFormat>On-screen Show (4:3)</PresentationFormat>
  <Paragraphs>157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ＭＳ Ｐゴシック</vt:lpstr>
      <vt:lpstr>Arial</vt:lpstr>
      <vt:lpstr>Calibri</vt:lpstr>
      <vt:lpstr>Myriad Pro</vt:lpstr>
      <vt:lpstr>Office Theme</vt:lpstr>
      <vt:lpstr>Business Management Workshop 2015</vt:lpstr>
      <vt:lpstr>Unit 4 – we're rollin' again</vt:lpstr>
      <vt:lpstr>Area of Study One The Human Resource Management Function</vt:lpstr>
      <vt:lpstr>Human Resources are VALUABLE</vt:lpstr>
      <vt:lpstr>What Employees Want?</vt:lpstr>
      <vt:lpstr>HR and Ethics and Socially Responsible Management</vt:lpstr>
      <vt:lpstr>Ethics and the EU, what have they got to do with management??</vt:lpstr>
      <vt:lpstr>Ethics – How can I see it in action?</vt:lpstr>
      <vt:lpstr>Social responsibility in HR Management</vt:lpstr>
      <vt:lpstr>Motivation Theories </vt:lpstr>
      <vt:lpstr>Maslow’s Theory</vt:lpstr>
      <vt:lpstr>Herzberg’s Theory</vt:lpstr>
      <vt:lpstr>Locke’s Theory</vt:lpstr>
      <vt:lpstr>PowerPoint Presentation</vt:lpstr>
      <vt:lpstr>The Employment Cycle</vt:lpstr>
      <vt:lpstr>The Employment Cycle</vt:lpstr>
      <vt:lpstr>Employee Relations</vt:lpstr>
      <vt:lpstr>Employee Relations in a nutshell!!!!</vt:lpstr>
      <vt:lpstr>Area of Study Two The Management of Change</vt:lpstr>
      <vt:lpstr>Change in Organisations</vt:lpstr>
      <vt:lpstr>Change in Organisations</vt:lpstr>
      <vt:lpstr>The Forces that Drive Change.</vt:lpstr>
      <vt:lpstr>The Forces that Restrain Change</vt:lpstr>
      <vt:lpstr>Change Management Strategies</vt:lpstr>
      <vt:lpstr>Change Management</vt:lpstr>
      <vt:lpstr>Kotter’s 8 step process</vt:lpstr>
      <vt:lpstr>Issues in Change Management</vt:lpstr>
      <vt:lpstr>Issues in Change Management</vt:lpstr>
      <vt:lpstr>Issues in Change Management</vt:lpstr>
      <vt:lpstr>Question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Deakin University</dc:creator>
  <cp:lastModifiedBy>Peter Hughes</cp:lastModifiedBy>
  <cp:revision>67</cp:revision>
  <dcterms:created xsi:type="dcterms:W3CDTF">2008-11-28T01:50:49Z</dcterms:created>
  <dcterms:modified xsi:type="dcterms:W3CDTF">2016-10-04T03:33:04Z</dcterms:modified>
</cp:coreProperties>
</file>