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43"/>
  </p:handout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0" r:id="rId12"/>
    <p:sldId id="272" r:id="rId13"/>
    <p:sldId id="301" r:id="rId14"/>
    <p:sldId id="273" r:id="rId15"/>
    <p:sldId id="302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59" autoAdjust="0"/>
    <p:restoredTop sz="94660"/>
  </p:normalViewPr>
  <p:slideViewPr>
    <p:cSldViewPr snapToObjects="1">
      <p:cViewPr varScale="1">
        <p:scale>
          <a:sx n="115" d="100"/>
          <a:sy n="115" d="100"/>
        </p:scale>
        <p:origin x="127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746D9E4D-A300-497B-A843-8E28303BF019}" type="datetime1">
              <a:rPr lang="en-US"/>
              <a:pPr>
                <a:defRPr/>
              </a:pPr>
              <a:t>10/6/2016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960C829-871C-498F-84F4-2B217C2349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034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2590800"/>
            <a:ext cx="5486400" cy="1470025"/>
          </a:xfrm>
        </p:spPr>
        <p:txBody>
          <a:bodyPr>
            <a:normAutofit/>
          </a:bodyPr>
          <a:lstStyle>
            <a:lvl1pPr algn="l">
              <a:defRPr sz="3000" b="1" i="0">
                <a:latin typeface="Myriad Pro"/>
                <a:cs typeface="Myriad Pro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3878262"/>
            <a:ext cx="5486400" cy="1752600"/>
          </a:xfrm>
        </p:spPr>
        <p:txBody>
          <a:bodyPr>
            <a:normAutofit/>
          </a:bodyPr>
          <a:lstStyle>
            <a:lvl1pPr marL="0" indent="0" algn="l">
              <a:buNone/>
              <a:defRPr sz="23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453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620000" cy="1143000"/>
          </a:xfrm>
        </p:spPr>
        <p:txBody>
          <a:bodyPr/>
          <a:lstStyle>
            <a:lvl1pPr algn="l">
              <a:defRPr sz="3400" b="0" i="0">
                <a:latin typeface="Myriad Pro"/>
                <a:cs typeface="Myriad Pro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05000"/>
            <a:ext cx="7620000" cy="4495800"/>
          </a:xfrm>
        </p:spPr>
        <p:txBody>
          <a:bodyPr/>
          <a:lstStyle>
            <a:lvl1pPr>
              <a:buFont typeface="Arial"/>
              <a:buChar char="•"/>
              <a:defRPr sz="2800" b="0" i="0">
                <a:latin typeface="Myriad Pro"/>
                <a:cs typeface="Myriad Pro"/>
              </a:defRPr>
            </a:lvl1pPr>
            <a:lvl2pPr>
              <a:defRPr sz="2600" b="0" i="0">
                <a:latin typeface="Myriad Pro"/>
                <a:cs typeface="Myriad Pro"/>
              </a:defRPr>
            </a:lvl2pPr>
            <a:lvl3pPr>
              <a:defRPr b="0" i="0">
                <a:latin typeface="Myriad Pro"/>
                <a:cs typeface="Myriad Pro"/>
              </a:defRPr>
            </a:lvl3pPr>
            <a:lvl4pPr>
              <a:defRPr b="0" i="0">
                <a:latin typeface="Myriad Pro"/>
                <a:cs typeface="Myriad Pro"/>
              </a:defRPr>
            </a:lvl4pPr>
            <a:lvl5pPr>
              <a:defRPr b="0" i="0">
                <a:latin typeface="Myriad Pro"/>
                <a:cs typeface="Myriad Pro"/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77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209F5642-8F02-4D52-86A3-A3319687CE55}" type="datetime1">
              <a:rPr lang="en-US"/>
              <a:pPr>
                <a:defRPr/>
              </a:pPr>
              <a:t>10/6/2016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51C2572-025F-4597-9953-A26F766E41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9253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8486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30C04297-F359-4F7B-BBF0-A18218850AB0}" type="datetime1">
              <a:rPr lang="en-US"/>
              <a:pPr>
                <a:defRPr/>
              </a:pPr>
              <a:t>10/6/2016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EA071B9-6BB8-45E0-B671-A164ECB7E9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1392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848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00E9FB7C-F8A3-4942-9F5F-D87E445FD5CA}" type="datetime1">
              <a:rPr lang="en-US"/>
              <a:pPr>
                <a:defRPr/>
              </a:pPr>
              <a:t>10/6/2016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21FE262-EAEB-4E92-BDD7-063FDBD963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0642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B9479513-C2BB-4789-8454-B2254F44069F}" type="datetime1">
              <a:rPr lang="en-US"/>
              <a:pPr>
                <a:defRPr/>
              </a:pPr>
              <a:t>10/6/2016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B3D52D1-A6B9-4E0E-B408-33C0DC7223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3214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80F183FB-3597-4489-A2AF-8322ED5EA424}" type="datetime1">
              <a:rPr lang="en-US"/>
              <a:pPr>
                <a:defRPr/>
              </a:pPr>
              <a:t>10/6/2016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3E4CD27-082F-423D-9EB0-2204A1721F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3013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6235E0D9-721F-4F82-AA1B-2C5267FD3B44}" type="datetime1">
              <a:rPr lang="en-US"/>
              <a:pPr>
                <a:defRPr/>
              </a:pPr>
              <a:t>10/6/2016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AE42E2E-3286-419A-8080-C5CBC127EB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2977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5469B1D5-95E3-4542-ACC8-38E599FEC027}" type="datetime1">
              <a:rPr lang="en-US"/>
              <a:pPr>
                <a:defRPr/>
              </a:pPr>
              <a:t>10/6/2016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1E0A7EF-D672-4FF1-9710-EBA46C1AD3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511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A31B7714-8E4B-4752-85B4-2CA454E46B71}" type="datetime1">
              <a:rPr lang="en-US"/>
              <a:pPr>
                <a:defRPr/>
              </a:pPr>
              <a:t>10/6/2016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27B2E8A-3F42-481D-BC1B-CCE17A8A93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114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165FDF9F-53C3-4909-BA52-8FF42F502A7F}" type="datetime1">
              <a:rPr lang="en-US"/>
              <a:pPr>
                <a:defRPr/>
              </a:pPr>
              <a:t>10/6/2016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CED79B0-51A4-40BA-9EA9-442ADCC3F3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1964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InFormal-PPT-template2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066800" y="6858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66800" y="1905000"/>
            <a:ext cx="7620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lang="en-US" sz="3400" kern="1200" dirty="0">
          <a:solidFill>
            <a:schemeClr val="tx1"/>
          </a:solidFill>
          <a:latin typeface="Myriad Pro"/>
          <a:ea typeface="ＭＳ Ｐゴシック" pitchFamily="-110" charset="-128"/>
          <a:cs typeface="Myriad Pro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Myriad Pro" pitchFamily="-107" charset="0"/>
          <a:ea typeface="ＭＳ Ｐゴシック" pitchFamily="-110" charset="-128"/>
          <a:cs typeface="Myriad Pro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Myriad Pro" pitchFamily="-107" charset="0"/>
          <a:ea typeface="ＭＳ Ｐゴシック" pitchFamily="-110" charset="-128"/>
          <a:cs typeface="Myriad Pro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Myriad Pro" pitchFamily="-107" charset="0"/>
          <a:ea typeface="ＭＳ Ｐゴシック" pitchFamily="-110" charset="-128"/>
          <a:cs typeface="Myriad Pro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Myriad Pro" pitchFamily="-107" charset="0"/>
          <a:ea typeface="ＭＳ Ｐゴシック" pitchFamily="-110" charset="-128"/>
          <a:cs typeface="Myriad Pro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yriad Pro"/>
          <a:ea typeface="ＭＳ Ｐゴシック" pitchFamily="-110" charset="-128"/>
          <a:cs typeface="Myriad Pro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Myriad Pro"/>
          <a:ea typeface="ＭＳ Ｐゴシック" pitchFamily="-110" charset="-128"/>
          <a:cs typeface="Myriad Pro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yriad Pro"/>
          <a:ea typeface="ＭＳ Ｐゴシック" pitchFamily="-110" charset="-128"/>
          <a:cs typeface="Myriad Pro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Myriad Pro"/>
          <a:ea typeface="ＭＳ Ｐゴシック" pitchFamily="-110" charset="-128"/>
          <a:cs typeface="Myriad Pro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Myriad Pro"/>
          <a:ea typeface="ＭＳ Ｐゴシック" pitchFamily="-110" charset="-128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Business Management Workshop 2016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1905000" y="3878263"/>
            <a:ext cx="5486400" cy="1752600"/>
          </a:xfrm>
        </p:spPr>
        <p:txBody>
          <a:bodyPr>
            <a:normAutofit/>
          </a:bodyPr>
          <a:lstStyle/>
          <a:p>
            <a:pPr>
              <a:buFont typeface="Arial" pitchFamily="-107" charset="0"/>
              <a:buNone/>
              <a:defRPr/>
            </a:pPr>
            <a:r>
              <a:rPr lang="en-US" dirty="0" smtClean="0"/>
              <a:t>ROBINVALE COLLEGE </a:t>
            </a:r>
          </a:p>
          <a:p>
            <a:pPr>
              <a:buFont typeface="Arial" pitchFamily="-107" charset="0"/>
              <a:buNone/>
              <a:defRPr/>
            </a:pPr>
            <a:r>
              <a:rPr lang="en-US" sz="3900" b="1" dirty="0" smtClean="0"/>
              <a:t>Session One</a:t>
            </a:r>
            <a:endParaRPr lang="en-US" sz="39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Welcome VCE Candidates</a:t>
            </a:r>
          </a:p>
        </p:txBody>
      </p:sp>
      <p:sp>
        <p:nvSpPr>
          <p:cNvPr id="1229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en-US" dirty="0" smtClean="0">
                <a:latin typeface="Myriad Pro" charset="0"/>
                <a:ea typeface="ＭＳ Ｐゴシック" charset="-128"/>
                <a:cs typeface="Myriad Pro" charset="0"/>
              </a:rPr>
              <a:t>Today’s workshop is designed to be interactive and you will have the ability to quiz the presenter.</a:t>
            </a:r>
          </a:p>
          <a:p>
            <a:pPr marL="0" indent="0">
              <a:buFont typeface="Arial"/>
              <a:buNone/>
              <a:defRPr/>
            </a:pPr>
            <a:r>
              <a:rPr lang="en-US" dirty="0" smtClean="0">
                <a:latin typeface="Myriad Pro" charset="0"/>
                <a:ea typeface="ＭＳ Ｐゴシック" charset="-128"/>
                <a:cs typeface="Myriad Pro" charset="0"/>
              </a:rPr>
              <a:t>There will be the provision of exercises to both stimulate and improve your skills related to:</a:t>
            </a:r>
          </a:p>
          <a:p>
            <a:pPr>
              <a:defRPr/>
            </a:pPr>
            <a:r>
              <a:rPr lang="en-US" dirty="0" smtClean="0">
                <a:latin typeface="Myriad Pro" charset="0"/>
                <a:ea typeface="ＭＳ Ｐゴシック" charset="-128"/>
                <a:cs typeface="Myriad Pro" charset="0"/>
              </a:rPr>
              <a:t>The interpretation of possible examination questions</a:t>
            </a:r>
          </a:p>
          <a:p>
            <a:pPr>
              <a:defRPr/>
            </a:pPr>
            <a:r>
              <a:rPr lang="en-US" dirty="0" smtClean="0">
                <a:latin typeface="Myriad Pro" charset="0"/>
                <a:ea typeface="ＭＳ Ｐゴシック" charset="-128"/>
                <a:cs typeface="Myriad Pro" charset="0"/>
              </a:rPr>
              <a:t>The application of key management concepts and how to use them appropriately.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Handouts from the Workshop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Each student should have a copy of the Practice Questions we will use in the revision of UNIT 3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dirty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The format for this revision session will be revising materials we have covered this year and then in small groups answering practice questions.</a:t>
            </a:r>
          </a:p>
          <a:p>
            <a:pPr marL="0" indent="0">
              <a:buNone/>
            </a:pPr>
            <a:endParaRPr lang="en-AU" altLang="en-US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2491966" y="-189656"/>
            <a:ext cx="7620000" cy="1143000"/>
          </a:xfrm>
        </p:spPr>
        <p:txBody>
          <a:bodyPr/>
          <a:lstStyle/>
          <a:p>
            <a:r>
              <a:rPr lang="en-AU" altLang="en-US" sz="4400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Unit 3 – Let’s Roll…..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068960"/>
            <a:ext cx="7620000" cy="4495800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There are 3 areas of study here to unpack.</a:t>
            </a:r>
          </a:p>
          <a:p>
            <a:pPr marL="0" indent="0">
              <a:buNone/>
              <a:defRPr/>
            </a:pPr>
            <a:endParaRPr lang="en-AU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en-AU" dirty="0" smtClean="0"/>
              <a:t>Large scale organisations in context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AU" dirty="0" smtClean="0"/>
              <a:t>The Internal environment of large scale organisations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AU" dirty="0" smtClean="0"/>
              <a:t>The operations management function of large scale organisations</a:t>
            </a:r>
            <a:endParaRPr lang="en-AU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836712"/>
            <a:ext cx="5332140" cy="1777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Large Scale Organisations in Context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Listed on the Australian Stock Exchange (ASX) – highly likely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&gt; 200 people employed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Multiple locations for operations, headquarters and possibly overseas based.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Assets are substantial – refer to annual reports you have read.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Large Scale Organisations in Context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Ramsay Health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Woolworths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RM Williams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BHP Billiton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Billabong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Iluka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Super Retail Group (Ray’s Outdoors)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Large Scale Organisations</a:t>
            </a:r>
            <a:b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</a:br>
            <a:r>
              <a:rPr lang="en-AU" altLang="en-US" b="1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THE GOOD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Contribute to Australia’s Gross Domestic Product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Create Employment for many workers.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Contribute to our Balance of Payments </a:t>
            </a:r>
          </a:p>
          <a:p>
            <a:pPr marL="0" indent="0">
              <a:buNone/>
            </a:pPr>
            <a:r>
              <a:rPr lang="en-AU" altLang="en-US" dirty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 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    </a:t>
            </a:r>
            <a:r>
              <a:rPr lang="en-AU" altLang="en-US" dirty="0" err="1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eg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 if the product is exported. (Balance of     payments </a:t>
            </a:r>
            <a:r>
              <a:rPr lang="en-AU" altLang="en-US" dirty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=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 exports minus imports)</a:t>
            </a:r>
          </a:p>
          <a:p>
            <a:pPr marL="0" indent="0">
              <a:buNone/>
            </a:pPr>
            <a:endParaRPr lang="en-AU" altLang="en-US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085184"/>
            <a:ext cx="8640452" cy="15709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Large Scale Organisations</a:t>
            </a:r>
            <a:b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</a:br>
            <a:r>
              <a:rPr lang="en-AU" altLang="en-US" b="1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THE BAD</a:t>
            </a:r>
            <a:endParaRPr lang="en-AU" altLang="en-US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en-AU" dirty="0" smtClean="0"/>
              <a:t>Negative Externalities.</a:t>
            </a:r>
          </a:p>
          <a:p>
            <a:pPr>
              <a:defRPr/>
            </a:pPr>
            <a:r>
              <a:rPr lang="en-AU" dirty="0" smtClean="0"/>
              <a:t>Pollution</a:t>
            </a:r>
          </a:p>
          <a:p>
            <a:pPr>
              <a:defRPr/>
            </a:pPr>
            <a:r>
              <a:rPr lang="en-AU" dirty="0" smtClean="0"/>
              <a:t>Control the prices in the market if the organisation is large enough.</a:t>
            </a:r>
          </a:p>
          <a:p>
            <a:pPr>
              <a:defRPr/>
            </a:pPr>
            <a:r>
              <a:rPr lang="en-AU" dirty="0" smtClean="0"/>
              <a:t>Outsourcing </a:t>
            </a:r>
            <a:r>
              <a:rPr lang="en-AU" dirty="0" err="1" smtClean="0"/>
              <a:t>eg</a:t>
            </a:r>
            <a:r>
              <a:rPr lang="en-AU" dirty="0" smtClean="0"/>
              <a:t> sweatshops / child labour</a:t>
            </a:r>
          </a:p>
          <a:p>
            <a:pPr>
              <a:defRPr/>
            </a:pPr>
            <a:r>
              <a:rPr lang="en-AU" dirty="0" smtClean="0"/>
              <a:t>Corporate Governance issues </a:t>
            </a:r>
            <a:r>
              <a:rPr lang="en-AU" dirty="0" err="1" smtClean="0"/>
              <a:t>eg</a:t>
            </a:r>
            <a:r>
              <a:rPr lang="en-AU" dirty="0" smtClean="0"/>
              <a:t> James Hardy and the asbestos compensation matter</a:t>
            </a:r>
          </a:p>
          <a:p>
            <a:pPr marL="0" indent="0">
              <a:buNone/>
              <a:defRPr/>
            </a:pPr>
            <a:endParaRPr lang="en-AU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242572"/>
            <a:ext cx="2232248" cy="14895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5227506"/>
            <a:ext cx="2673540" cy="15045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Large Scale Organisations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Know the difference between an organisation that is in the PUBLIC SECTOR and one that is in the PRIVATE SECTOR.</a:t>
            </a:r>
          </a:p>
          <a:p>
            <a:pPr marL="0" indent="0">
              <a:buNone/>
            </a:pPr>
            <a:endParaRPr lang="en-AU" altLang="en-US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Stakeholders?????? Who are they? There has always been an examination question that asks about these people, groups or organisations.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STAKEHOLDERS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Those that have an interest in an organisation.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Those that could be affected by decisions made by the large scale organisation.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In the exam, bring the stakeholders into context.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Look at the example given of the large scale organisation, its operation, location and environmental impact. 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Key Performance Indicators - Financial</a:t>
            </a:r>
          </a:p>
        </p:txBody>
      </p:sp>
      <p:sp>
        <p:nvSpPr>
          <p:cNvPr id="26627" name="Content Placeholder 5"/>
          <p:cNvSpPr>
            <a:spLocks noGrp="1"/>
          </p:cNvSpPr>
          <p:nvPr>
            <p:ph idx="1"/>
          </p:nvPr>
        </p:nvSpPr>
        <p:spPr>
          <a:xfrm>
            <a:off x="251520" y="1905000"/>
            <a:ext cx="7620000" cy="4495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 way to measure the performance of a large scale organisation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Profit after tax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Sales (Rip Curl and the USA market)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Assets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Share prices </a:t>
            </a:r>
            <a:endParaRPr lang="en-AU" altLang="en-US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Market 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share (Iluka – biggest supplier of mineral sands in Australia)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401958"/>
            <a:ext cx="3038319" cy="20269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KPI’s – Non-Financial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Usually found by surveying people.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Worker satisfaction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Customer satisfaction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Workplace accidents (recall the board at Carlton and United Breweries)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Greenhouse emissions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820242"/>
            <a:ext cx="1921024" cy="1751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Practice Questions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In groups of 2 - 3 or individually, do the first 3 questions on the question sheet.</a:t>
            </a:r>
          </a:p>
          <a:p>
            <a:endParaRPr lang="en-AU" dirty="0"/>
          </a:p>
          <a:p>
            <a:pPr marL="0" indent="0" algn="ctr">
              <a:buNone/>
            </a:pPr>
            <a:r>
              <a:rPr lang="en-AU" sz="6000" dirty="0" smtClean="0"/>
              <a:t>10 MINUTES</a:t>
            </a:r>
            <a:endParaRPr lang="en-AU" sz="6000" dirty="0"/>
          </a:p>
        </p:txBody>
      </p:sp>
    </p:spTree>
    <p:extLst>
      <p:ext uri="{BB962C8B-B14F-4D97-AF65-F5344CB8AC3E}">
        <p14:creationId xmlns:p14="http://schemas.microsoft.com/office/powerpoint/2010/main" val="300255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2. Internal Environment of Large Scale Organisations.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Management Structures = The Management Hierarchy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Management Structures outline communication flows, career pathways and power (hierarchy)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60648"/>
            <a:ext cx="7620000" cy="792088"/>
          </a:xfrm>
        </p:spPr>
        <p:txBody>
          <a:bodyPr/>
          <a:lstStyle/>
          <a:p>
            <a:pPr algn="ctr"/>
            <a:r>
              <a:rPr lang="en-AU" dirty="0" smtClean="0"/>
              <a:t>SUPER RETAIL GROUP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908720"/>
            <a:ext cx="3130302" cy="81461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908719"/>
            <a:ext cx="5358368" cy="55835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197380"/>
            <a:ext cx="1440160" cy="7764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999" y="2981332"/>
            <a:ext cx="1266825" cy="5905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617" y="3109956"/>
            <a:ext cx="1341483" cy="9671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360" y="4080292"/>
            <a:ext cx="1296069" cy="9566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998583"/>
            <a:ext cx="2390042" cy="100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5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Management Structures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Know the models and how they relate to the product or service we are selling.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Be able to implement a management structure that will suit that product or service.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Be able to look at a scenario, look at the organisation involved and realise that one particular structure will suit it better than another.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Lets try!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Management Structure at </a:t>
            </a:r>
            <a:r>
              <a:rPr lang="en-AU" altLang="en-US" dirty="0" err="1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Gathercole’s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 Abattoir Company. You Choose!   </a:t>
            </a:r>
            <a:r>
              <a:rPr lang="en-AU" altLang="en-US" sz="2800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Qustion4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Gathercoles Abattoir Corp is an ASX listed company. They process meat for local (</a:t>
            </a:r>
            <a:r>
              <a:rPr lang="en-AU" altLang="en-US" dirty="0" err="1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Aust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) markets and would like to expand the company and start exporting.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b="1" i="1" u="sng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Compare and contrast </a:t>
            </a:r>
            <a:r>
              <a:rPr lang="en-AU" altLang="en-US" b="1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two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 potential management structures that could help the company achieve this.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Which management structure would you recommend to the board and how do you justify this?                           (total 6 marks)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Management Structure at </a:t>
            </a:r>
            <a:r>
              <a:rPr lang="en-AU" altLang="en-US" dirty="0" err="1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Gathercole’s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 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Abattoir Company.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Look closely at the 2 parts to this question and realise what it is the examiner is asking you to do.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In groups of 2 – 3 or individually, write down your answers to this question which is Q4 on the question sheet    (no dot points)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Management Structure at </a:t>
            </a:r>
            <a:r>
              <a:rPr lang="en-AU" altLang="en-US" dirty="0" err="1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Gathercole’s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 Abattoir Company.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Refer to the 2010 assessment report.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Page 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Question 4.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This question was closely based on this question and as we shall see, it was poorly answered in that year.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Lets unpack the answer.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3. The Operations Management Function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Planning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Organising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Leading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Controlling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Planning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Strategic – up to 5 years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Tactical – short term ( months to 2 years)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Operational - daily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Planning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SWOT analysis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Strengths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Weaknesses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Opportunities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Threats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Swot analysis is valuable for strategic planning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Organising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Coordinating resources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Achieving plans and objectives by ensuring the resources are there when needed.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Allocation of tasks.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err="1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Eg</a:t>
            </a: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 Iluka and the opening of their new mining plant in Balranald 2016. Includes environment impact studies, labour hire, stakeholder consultation, finance and materials movement.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Leading – How is this done?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AU" dirty="0" smtClean="0">
                <a:latin typeface="Myriad Pro" charset="0"/>
                <a:ea typeface="ＭＳ Ｐゴシック" charset="-128"/>
                <a:cs typeface="Myriad Pro" charset="0"/>
              </a:rPr>
              <a:t>Issue directives to subordinates (manager)</a:t>
            </a:r>
          </a:p>
          <a:p>
            <a:pPr marL="0" indent="0">
              <a:buFont typeface="Arial"/>
              <a:buNone/>
              <a:defRPr/>
            </a:pPr>
            <a:r>
              <a:rPr lang="en-AU" dirty="0">
                <a:latin typeface="Myriad Pro" charset="0"/>
                <a:ea typeface="ＭＳ Ｐゴシック" charset="-128"/>
                <a:cs typeface="Myriad Pro" charset="0"/>
              </a:rPr>
              <a:t> </a:t>
            </a:r>
            <a:r>
              <a:rPr lang="en-AU" dirty="0" smtClean="0">
                <a:latin typeface="Myriad Pro" charset="0"/>
                <a:ea typeface="ＭＳ Ｐゴシック" charset="-128"/>
                <a:cs typeface="Myriad Pro" charset="0"/>
              </a:rPr>
              <a:t>   OR</a:t>
            </a:r>
          </a:p>
          <a:p>
            <a:pPr>
              <a:buFont typeface="Arial" charset="0"/>
              <a:buChar char="•"/>
              <a:defRPr/>
            </a:pPr>
            <a:r>
              <a:rPr lang="en-AU" dirty="0" smtClean="0">
                <a:latin typeface="Myriad Pro" charset="0"/>
                <a:ea typeface="ＭＳ Ｐゴシック" charset="-128"/>
                <a:cs typeface="Myriad Pro" charset="0"/>
              </a:rPr>
              <a:t>Followed by employees (Leader)</a:t>
            </a:r>
          </a:p>
          <a:p>
            <a:pPr>
              <a:buFont typeface="Arial" charset="0"/>
              <a:buChar char="•"/>
              <a:defRPr/>
            </a:pPr>
            <a:r>
              <a:rPr lang="en-AU" dirty="0" smtClean="0">
                <a:latin typeface="Myriad Pro" charset="0"/>
                <a:ea typeface="ＭＳ Ｐゴシック" charset="-128"/>
                <a:cs typeface="Myriad Pro" charset="0"/>
              </a:rPr>
              <a:t>Know the difference</a:t>
            </a:r>
          </a:p>
          <a:p>
            <a:pPr>
              <a:buFont typeface="Arial" charset="0"/>
              <a:buChar char="•"/>
              <a:defRPr/>
            </a:pPr>
            <a:endParaRPr lang="en-AU" dirty="0" smtClean="0">
              <a:latin typeface="Myriad Pro" charset="0"/>
              <a:ea typeface="ＭＳ Ｐゴシック" charset="-128"/>
              <a:cs typeface="Myriad Pro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n-AU" dirty="0" smtClean="0">
                <a:latin typeface="Myriad Pro" charset="0"/>
                <a:ea typeface="ＭＳ Ｐゴシック" charset="-128"/>
                <a:cs typeface="Myriad Pro" charset="0"/>
              </a:rPr>
              <a:t>What is it (LEADING)????</a:t>
            </a:r>
          </a:p>
          <a:p>
            <a:pPr>
              <a:buFont typeface="Arial" charset="0"/>
              <a:buChar char="•"/>
              <a:defRPr/>
            </a:pPr>
            <a:r>
              <a:rPr lang="en-AU" dirty="0" smtClean="0">
                <a:latin typeface="Myriad Pro" charset="0"/>
                <a:ea typeface="ＭＳ Ｐゴシック" charset="-128"/>
                <a:cs typeface="Myriad Pro" charset="0"/>
              </a:rPr>
              <a:t>It is worth an extra A$200K per annum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Controlling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Bring in the changes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Monitor the changes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Evaluate how successful we are at achieving our goals and plans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Employees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Resource allocation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Management Style and Skill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Know the different styles and approaches.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Contingency or Situational Approach.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Managers use the style appropriate to the situation involved.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The Management Styles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Autocratic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Persuasive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Consultative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Participative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Laissez-Faire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Autocratic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en-AU" dirty="0" smtClean="0"/>
              <a:t>The Good</a:t>
            </a:r>
          </a:p>
          <a:p>
            <a:pPr>
              <a:defRPr/>
            </a:pPr>
            <a:r>
              <a:rPr lang="en-AU" dirty="0" smtClean="0"/>
              <a:t>Quick</a:t>
            </a:r>
          </a:p>
          <a:p>
            <a:pPr>
              <a:defRPr/>
            </a:pPr>
            <a:r>
              <a:rPr lang="en-AU" dirty="0" smtClean="0"/>
              <a:t>Used in the army to advantage</a:t>
            </a:r>
          </a:p>
          <a:p>
            <a:pPr>
              <a:defRPr/>
            </a:pPr>
            <a:endParaRPr lang="en-AU" dirty="0"/>
          </a:p>
          <a:p>
            <a:pPr marL="0" indent="0">
              <a:buFont typeface="Arial"/>
              <a:buNone/>
              <a:defRPr/>
            </a:pPr>
            <a:r>
              <a:rPr lang="en-AU" dirty="0" smtClean="0"/>
              <a:t>The Bad</a:t>
            </a:r>
          </a:p>
          <a:p>
            <a:pPr>
              <a:defRPr/>
            </a:pPr>
            <a:r>
              <a:rPr lang="en-AU" dirty="0" smtClean="0"/>
              <a:t>Employees lack input and may resent it</a:t>
            </a:r>
          </a:p>
          <a:p>
            <a:pPr>
              <a:defRPr/>
            </a:pPr>
            <a:r>
              <a:rPr lang="en-AU" dirty="0" smtClean="0"/>
              <a:t>Morale and productivity can decrease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Persuasive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en-AU" dirty="0" smtClean="0"/>
              <a:t>The Good</a:t>
            </a:r>
          </a:p>
          <a:p>
            <a:pPr>
              <a:defRPr/>
            </a:pPr>
            <a:r>
              <a:rPr lang="en-AU" dirty="0" smtClean="0"/>
              <a:t>Quick</a:t>
            </a:r>
          </a:p>
          <a:p>
            <a:pPr>
              <a:defRPr/>
            </a:pPr>
            <a:r>
              <a:rPr lang="en-AU" dirty="0" smtClean="0"/>
              <a:t>Managers can lead the decision making process</a:t>
            </a:r>
          </a:p>
          <a:p>
            <a:pPr marL="0" indent="0">
              <a:buFont typeface="Arial"/>
              <a:buNone/>
              <a:defRPr/>
            </a:pPr>
            <a:r>
              <a:rPr lang="en-AU" dirty="0" smtClean="0"/>
              <a:t>The Bad</a:t>
            </a:r>
          </a:p>
          <a:p>
            <a:pPr>
              <a:defRPr/>
            </a:pPr>
            <a:r>
              <a:rPr lang="en-AU" dirty="0" smtClean="0"/>
              <a:t>No input from employees</a:t>
            </a:r>
          </a:p>
          <a:p>
            <a:pPr>
              <a:defRPr/>
            </a:pPr>
            <a:r>
              <a:rPr lang="en-AU" dirty="0" smtClean="0"/>
              <a:t>Morale and productivity can decrease as a result similar to Autocratic</a:t>
            </a:r>
          </a:p>
          <a:p>
            <a:pPr>
              <a:defRPr/>
            </a:pPr>
            <a:endParaRPr lang="en-A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Consultative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en-AU" dirty="0" smtClean="0"/>
              <a:t>The Good</a:t>
            </a:r>
          </a:p>
          <a:p>
            <a:pPr>
              <a:defRPr/>
            </a:pPr>
            <a:r>
              <a:rPr lang="en-AU" dirty="0" smtClean="0"/>
              <a:t>Employees have an input at the decision making level and have ownership of the directives.</a:t>
            </a:r>
          </a:p>
          <a:p>
            <a:pPr>
              <a:defRPr/>
            </a:pPr>
            <a:r>
              <a:rPr lang="en-AU" dirty="0" smtClean="0"/>
              <a:t>Used in workforces today</a:t>
            </a:r>
          </a:p>
          <a:p>
            <a:pPr marL="0" indent="0">
              <a:buFont typeface="Arial"/>
              <a:buNone/>
              <a:defRPr/>
            </a:pPr>
            <a:r>
              <a:rPr lang="en-AU" dirty="0" smtClean="0"/>
              <a:t>The Bad</a:t>
            </a:r>
          </a:p>
          <a:p>
            <a:pPr>
              <a:defRPr/>
            </a:pPr>
            <a:r>
              <a:rPr lang="en-AU" dirty="0" smtClean="0"/>
              <a:t>Takes time</a:t>
            </a:r>
          </a:p>
          <a:p>
            <a:pPr>
              <a:defRPr/>
            </a:pPr>
            <a:r>
              <a:rPr lang="en-AU" dirty="0" smtClean="0"/>
              <a:t>Can backfire if employees input is disregarded.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Participative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en-AU" dirty="0" smtClean="0"/>
              <a:t>The Good</a:t>
            </a:r>
          </a:p>
          <a:p>
            <a:pPr>
              <a:defRPr/>
            </a:pPr>
            <a:r>
              <a:rPr lang="en-AU" dirty="0" smtClean="0"/>
              <a:t>Morale boosting</a:t>
            </a:r>
          </a:p>
          <a:p>
            <a:pPr>
              <a:defRPr/>
            </a:pPr>
            <a:r>
              <a:rPr lang="en-AU" dirty="0" smtClean="0"/>
              <a:t>Employees have high levels of ownership in the decision making process</a:t>
            </a:r>
          </a:p>
          <a:p>
            <a:pPr marL="0" indent="0">
              <a:buFont typeface="Arial"/>
              <a:buNone/>
              <a:defRPr/>
            </a:pPr>
            <a:r>
              <a:rPr lang="en-AU" dirty="0" smtClean="0"/>
              <a:t>The Bad</a:t>
            </a:r>
          </a:p>
          <a:p>
            <a:pPr>
              <a:defRPr/>
            </a:pPr>
            <a:r>
              <a:rPr lang="en-AU" dirty="0" smtClean="0"/>
              <a:t>Takes time as in consultative process</a:t>
            </a:r>
          </a:p>
          <a:p>
            <a:pPr>
              <a:defRPr/>
            </a:pPr>
            <a:r>
              <a:rPr lang="en-AU" dirty="0" smtClean="0"/>
              <a:t>May create disputes among employees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Laissez-Faire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en-AU" dirty="0" smtClean="0"/>
              <a:t>The Good</a:t>
            </a:r>
          </a:p>
          <a:p>
            <a:pPr>
              <a:defRPr/>
            </a:pPr>
            <a:r>
              <a:rPr lang="en-AU" dirty="0" smtClean="0"/>
              <a:t>With employees involvement at a high level, morale is often boosted.</a:t>
            </a:r>
          </a:p>
          <a:p>
            <a:pPr>
              <a:defRPr/>
            </a:pPr>
            <a:r>
              <a:rPr lang="en-AU" dirty="0" smtClean="0"/>
              <a:t>Used at Google and similar large scale organisations</a:t>
            </a:r>
          </a:p>
          <a:p>
            <a:pPr marL="0" indent="0">
              <a:buFont typeface="Arial"/>
              <a:buNone/>
              <a:defRPr/>
            </a:pPr>
            <a:r>
              <a:rPr lang="en-AU" dirty="0" smtClean="0"/>
              <a:t>The Bad</a:t>
            </a:r>
          </a:p>
          <a:p>
            <a:pPr>
              <a:defRPr/>
            </a:pPr>
            <a:r>
              <a:rPr lang="en-AU" dirty="0" smtClean="0"/>
              <a:t>Management lose a lot of control here</a:t>
            </a:r>
          </a:p>
          <a:p>
            <a:pPr>
              <a:defRPr/>
            </a:pPr>
            <a:r>
              <a:rPr lang="en-AU" dirty="0" smtClean="0"/>
              <a:t>Employees may not get the direction they need to perform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Skills of a modern day Manager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Number 1 (Hughes’ Opinion)– Communicator. Good managers are great at this.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Negotiators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Time managers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Making decisions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Delegate authority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Analyse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IT skills are high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Operations Management Function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1066800" y="1700213"/>
            <a:ext cx="7620000" cy="4465637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The management of the process that turns resources into Goods and Services.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AU" altLang="en-US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Iluka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Mine at Ouyen extracts sand and turns it into 2 basic products.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These base products are trucked to Hamilton where they are separated into 4 products.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Final products exported to China from Portland.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Operations Management Function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1066800" y="1700213"/>
            <a:ext cx="7620000" cy="4465637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The management of the process that turns resources into Goods and Services.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AU" altLang="en-US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Ramsay Health Ltd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Provides Hospitals for the care of Patients.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Offers doctors, nurses and specialists who make that service possible.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Has accreditation to receive payment from private medical funds.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Productivity and Outputs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Production per worker over a period of time</a:t>
            </a:r>
          </a:p>
          <a:p>
            <a:pPr>
              <a:defRPr/>
            </a:pPr>
            <a:endParaRPr lang="en-AU" dirty="0"/>
          </a:p>
          <a:p>
            <a:pPr marL="0" indent="0">
              <a:buFont typeface="Arial"/>
              <a:buNone/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Ramsay Health = how many beds were empty in each hospital.</a:t>
            </a:r>
          </a:p>
          <a:p>
            <a:pPr>
              <a:defRPr/>
            </a:pPr>
            <a:r>
              <a:rPr lang="en-AU" dirty="0" smtClean="0"/>
              <a:t>Iluka = How much sand was shipped from Portland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Operations Management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This is a difficult area of the course and we will be doing several exam questions, a practice exam and other tasks associated with operations management.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Don’t panic.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Always look at what the inputs are, how they are processed and what is the end result (output).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LOOK    THINK    DISCOVER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Strategies, Ethics and Social Responsibility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Facilities design, realise its importance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Know the manufacturing layouts such as process layout, product layout and fixed-position layout.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Materials Management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Materials used in the input process must be managed carefully so that resources are allocated efficiently.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Understand all aspects of the materials handling processes such as JIT, TQM and QAS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VCE Business Management 2016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By now you will realise the importance of knowing about large scale organisations and how they are managed.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Their management isn’t by trial and error.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Management has been a science that has developed from the schools of economics and law over many years.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Management is a theory that is proven everyday in business practice.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3"/>
          <p:cNvSpPr>
            <a:spLocks noGrp="1"/>
          </p:cNvSpPr>
          <p:nvPr>
            <p:ph type="title"/>
          </p:nvPr>
        </p:nvSpPr>
        <p:spPr>
          <a:xfrm>
            <a:off x="1792288" y="836712"/>
            <a:ext cx="5486400" cy="1080120"/>
          </a:xfrm>
        </p:spPr>
        <p:txBody>
          <a:bodyPr/>
          <a:lstStyle/>
          <a:p>
            <a:pPr algn="ctr"/>
            <a:r>
              <a:rPr lang="en-AU" altLang="en-US" sz="3600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Practice Questions.</a:t>
            </a:r>
          </a:p>
        </p:txBody>
      </p:sp>
      <p:sp>
        <p:nvSpPr>
          <p:cNvPr id="55300" name="Text Placeholder 5"/>
          <p:cNvSpPr>
            <a:spLocks noGrp="1"/>
          </p:cNvSpPr>
          <p:nvPr>
            <p:ph type="body" sz="half" idx="2"/>
          </p:nvPr>
        </p:nvSpPr>
        <p:spPr>
          <a:xfrm>
            <a:off x="1792288" y="2060848"/>
            <a:ext cx="5486400" cy="4320480"/>
          </a:xfrm>
        </p:spPr>
        <p:txBody>
          <a:bodyPr/>
          <a:lstStyle/>
          <a:p>
            <a:r>
              <a:rPr lang="en-AU" altLang="en-US" sz="2800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Realise the importance of answering practice questions and handing them or emailing in to your teacher.</a:t>
            </a:r>
          </a:p>
          <a:p>
            <a:endParaRPr lang="en-AU" altLang="en-US" sz="2800" dirty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r>
              <a:rPr lang="en-AU" altLang="en-US" sz="2800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 complete questions 5 and 6 at home </a:t>
            </a:r>
            <a:r>
              <a:rPr lang="en-AU" altLang="en-US" sz="280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for revision</a:t>
            </a:r>
            <a:endParaRPr lang="en-AU" altLang="en-US" sz="2800" dirty="0" smtClean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endParaRPr lang="en-AU" altLang="en-US" sz="2800" dirty="0">
              <a:latin typeface="Myriad Pro" panose="020B0503030403020204" pitchFamily="34" charset="0"/>
              <a:ea typeface="ＭＳ Ｐゴシック" panose="020B0600070205080204" pitchFamily="34" charset="-128"/>
              <a:cs typeface="Myriad Pro" panose="020B0503030403020204" pitchFamily="34" charset="0"/>
            </a:endParaRPr>
          </a:p>
          <a:p>
            <a:pPr algn="ctr"/>
            <a:r>
              <a:rPr lang="en-AU" altLang="en-US" sz="2800" dirty="0" smtClean="0">
                <a:latin typeface="Myriad Pro" panose="020B0503030403020204" pitchFamily="34" charset="0"/>
                <a:ea typeface="ＭＳ Ｐゴシック" panose="020B0600070205080204" pitchFamily="34" charset="-128"/>
                <a:cs typeface="Myriad Pro" panose="020B0503030403020204" pitchFamily="34" charset="0"/>
              </a:rPr>
              <a:t> BREAK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</TotalTime>
  <Words>1482</Words>
  <Application>Microsoft Office PowerPoint</Application>
  <PresentationFormat>On-screen Show (4:3)</PresentationFormat>
  <Paragraphs>227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ＭＳ Ｐゴシック</vt:lpstr>
      <vt:lpstr>Arial</vt:lpstr>
      <vt:lpstr>Calibri</vt:lpstr>
      <vt:lpstr>Myriad Pro</vt:lpstr>
      <vt:lpstr>Office Theme</vt:lpstr>
      <vt:lpstr>Business Management Workshop 2016</vt:lpstr>
      <vt:lpstr>Welcome VCE Candidates</vt:lpstr>
      <vt:lpstr>Handouts from the Workshop</vt:lpstr>
      <vt:lpstr>Unit 3 – Let’s Roll…..</vt:lpstr>
      <vt:lpstr>Large Scale Organisations in Context</vt:lpstr>
      <vt:lpstr>Large Scale Organisations in Context</vt:lpstr>
      <vt:lpstr>Large Scale Organisations THE GOOD</vt:lpstr>
      <vt:lpstr>Large Scale Organisations THE BAD</vt:lpstr>
      <vt:lpstr>Large Scale Organisations</vt:lpstr>
      <vt:lpstr>STAKEHOLDERS</vt:lpstr>
      <vt:lpstr>Key Performance Indicators - Financial</vt:lpstr>
      <vt:lpstr>KPI’s – Non-Financial</vt:lpstr>
      <vt:lpstr>Practice Questions</vt:lpstr>
      <vt:lpstr>2. Internal Environment of Large Scale Organisations.</vt:lpstr>
      <vt:lpstr>SUPER RETAIL GROUP</vt:lpstr>
      <vt:lpstr>Management Structures</vt:lpstr>
      <vt:lpstr>Management Structure at Gathercole’s Abattoir Company. You Choose!   Qustion4</vt:lpstr>
      <vt:lpstr>Management Structure at Gathercole’s Abattoir Company.</vt:lpstr>
      <vt:lpstr>Management Structure at Gathercole’s Abattoir Company.</vt:lpstr>
      <vt:lpstr>3. The Operations Management Function</vt:lpstr>
      <vt:lpstr>Planning</vt:lpstr>
      <vt:lpstr>Planning</vt:lpstr>
      <vt:lpstr>Organising</vt:lpstr>
      <vt:lpstr>Leading – How is this done?</vt:lpstr>
      <vt:lpstr>Controlling</vt:lpstr>
      <vt:lpstr>Management Style and Skill</vt:lpstr>
      <vt:lpstr>The Management Styles</vt:lpstr>
      <vt:lpstr>Autocratic</vt:lpstr>
      <vt:lpstr>Persuasive</vt:lpstr>
      <vt:lpstr>Consultative</vt:lpstr>
      <vt:lpstr>Participative</vt:lpstr>
      <vt:lpstr>Laissez-Faire</vt:lpstr>
      <vt:lpstr>Skills of a modern day Manager</vt:lpstr>
      <vt:lpstr>Operations Management Function</vt:lpstr>
      <vt:lpstr>Operations Management Function</vt:lpstr>
      <vt:lpstr>Productivity and Outputs</vt:lpstr>
      <vt:lpstr>Operations Management</vt:lpstr>
      <vt:lpstr>Strategies, Ethics and Social Responsibility</vt:lpstr>
      <vt:lpstr>Materials Management</vt:lpstr>
      <vt:lpstr>VCE Business Management 2016</vt:lpstr>
      <vt:lpstr>Practice Questions.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Deakin University</dc:creator>
  <cp:lastModifiedBy>Peter Hughes</cp:lastModifiedBy>
  <cp:revision>105</cp:revision>
  <dcterms:created xsi:type="dcterms:W3CDTF">2008-11-28T01:50:49Z</dcterms:created>
  <dcterms:modified xsi:type="dcterms:W3CDTF">2016-10-05T21:10:25Z</dcterms:modified>
</cp:coreProperties>
</file>